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media/image16.png" ContentType="image/png"/>
  <Override PartName="/ppt/media/image2.jpeg" ContentType="image/jpeg"/>
  <Override PartName="/ppt/media/image19.png" ContentType="image/png"/>
  <Override PartName="/ppt/media/image20.png" ContentType="image/png"/>
  <Override PartName="/ppt/media/image23.png" ContentType="image/png"/>
  <Override PartName="/ppt/media/image26.png" ContentType="image/png"/>
  <Override PartName="/ppt/media/image3.jpeg" ContentType="image/jpeg"/>
  <Override PartName="/ppt/media/image4.jpeg" ContentType="image/jpeg"/>
  <Override PartName="/ppt/media/image10.jpeg" ContentType="image/jpeg"/>
  <Override PartName="/ppt/media/image12.png" ContentType="image/png"/>
  <Override PartName="/ppt/media/image15.png" ContentType="image/png"/>
  <Override PartName="/ppt/media/image5.jpeg" ContentType="image/jpeg"/>
  <Override PartName="/ppt/media/image18.png" ContentType="image/png"/>
  <Override PartName="/ppt/media/image22.png" ContentType="image/png"/>
  <Override PartName="/ppt/media/image25.png" ContentType="image/png"/>
  <Override PartName="/ppt/media/image6.jpeg" ContentType="image/jpeg"/>
  <Override PartName="/ppt/media/image28.png" ContentType="image/png"/>
  <Override PartName="/ppt/media/image7.jpeg" ContentType="image/jpeg"/>
  <Override PartName="/ppt/media/image29.wmf" ContentType="image/x-wmf"/>
  <Override PartName="/ppt/media/image11.png" ContentType="image/png"/>
  <Override PartName="/ppt/media/image14.png" ContentType="image/png"/>
  <Override PartName="/ppt/media/image17.png" ContentType="image/png"/>
  <Override PartName="/ppt/media/image8.jpeg" ContentType="image/jpeg"/>
  <Override PartName="/ppt/media/image21.png" ContentType="image/png"/>
  <Override PartName="/ppt/media/image24.png" ContentType="image/png"/>
  <Override PartName="/ppt/media/image27.png" ContentType="image/png"/>
  <Override PartName="/ppt/media/image9.jpeg" ContentType="image/jpeg"/>
  <Override PartName="/ppt/media/image1.jpeg" ContentType="image/jpeg"/>
  <Override PartName="/ppt/media/image13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09440" y="3307320"/>
            <a:ext cx="7116840" cy="14695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4000">
                <a:solidFill>
                  <a:srgbClr val="404040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437520" y="595188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404040"/>
                </a:solidFill>
                <a:latin typeface="Verdana"/>
              </a:rPr>
              <a:t>19.11.13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1180800" y="5951880"/>
            <a:ext cx="525600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572760" y="5951880"/>
            <a:ext cx="608040" cy="364680"/>
          </a:xfrm>
          <a:prstGeom prst="rect">
            <a:avLst/>
          </a:prstGeom>
        </p:spPr>
        <p:txBody>
          <a:bodyPr bIns="45000" lIns="90000" rIns="90000" tIns="45000"/>
          <a:p>
            <a:fld id="{31D19111-F141-4111-81B1-71E1412131F1}" type="slidenum">
              <a:rPr lang="ru-RU">
                <a:solidFill>
                  <a:srgbClr val="404040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404040"/>
                </a:solidFill>
                <a:latin typeface="Verdan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437520" y="595188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404040"/>
                </a:solidFill>
                <a:latin typeface="Verdana"/>
              </a:rPr>
              <a:t>19.11.13</a:t>
            </a:r>
            <a:endParaRPr/>
          </a:p>
        </p:txBody>
      </p:sp>
      <p:sp>
        <p:nvSpPr>
          <p:cNvPr id="7" name="TextShape 3"/>
          <p:cNvSpPr txBox="1"/>
          <p:nvPr/>
        </p:nvSpPr>
        <p:spPr>
          <a:xfrm>
            <a:off x="1180800" y="5951880"/>
            <a:ext cx="5256000" cy="364680"/>
          </a:xfrm>
          <a:prstGeom prst="rect">
            <a:avLst/>
          </a:prstGeom>
        </p:spPr>
      </p:sp>
      <p:sp>
        <p:nvSpPr>
          <p:cNvPr id="8" name="PlaceHolder 4"/>
          <p:cNvSpPr>
            <a:spLocks noGrp="1"/>
          </p:cNvSpPr>
          <p:nvPr>
            <p:ph type="sldNum"/>
          </p:nvPr>
        </p:nvSpPr>
        <p:spPr>
          <a:xfrm>
            <a:off x="572760" y="5951880"/>
            <a:ext cx="608040" cy="364680"/>
          </a:xfrm>
          <a:prstGeom prst="rect">
            <a:avLst/>
          </a:prstGeom>
        </p:spPr>
        <p:txBody>
          <a:bodyPr bIns="45000" lIns="90000" rIns="90000" tIns="45000"/>
          <a:p>
            <a:fld id="{0141A151-A131-4121-B1B1-616121311131}" type="slidenum">
              <a:rPr lang="ru-RU">
                <a:solidFill>
                  <a:srgbClr val="404040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e5ffff"/>
                </a:solidFill>
                <a:latin typeface="Tahom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64832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15" name="TextShape 6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</p:spPr>
      </p:sp>
      <p:sp>
        <p:nvSpPr>
          <p:cNvPr id="16" name="TextShape 7"/>
          <p:cNvSpPr txBox="1"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</p:spPr>
      </p:sp>
      <p:sp>
        <p:nvSpPr>
          <p:cNvPr id="17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bIns="45000" lIns="90000" rIns="90000" tIns="45000"/>
          <a:p>
            <a:fld id="{81B12121-1151-41D1-81F1-C111C1413131}" type="slidenum">
              <a:rPr lang="ru-RU" sz="1400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4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e5ffff"/>
                </a:solidFill>
                <a:latin typeface="Tahom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64832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Восьмой уровень структуры</a:t>
            </a:r>
            <a:endParaRPr/>
          </a:p>
          <a:p>
            <a:pPr>
              <a:buSzPct val="65000"/>
              <a:buFont typeface="Wingdings"/>
              <a:buChar char="n"/>
            </a:pPr>
            <a:r>
              <a:rPr lang="ru-RU" sz="3200">
                <a:solidFill>
                  <a:srgbClr val="ffffff"/>
                </a:solidFill>
                <a:latin typeface="Tahoma"/>
              </a:rPr>
              <a:t>Девятый уровень структурыОбразец текста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800">
                <a:solidFill>
                  <a:srgbClr val="ffffff"/>
                </a:solidFill>
                <a:latin typeface="Tahoma"/>
              </a:rPr>
              <a:t>Второй уровень</a:t>
            </a:r>
            <a:endParaRPr/>
          </a:p>
          <a:p>
            <a:pPr lvl="1">
              <a:buSzPct val="65000"/>
              <a:buFont typeface="Wingdings"/>
              <a:buChar char="n"/>
            </a:pPr>
            <a:r>
              <a:rPr lang="ru-RU" sz="2400">
                <a:solidFill>
                  <a:srgbClr val="ffffff"/>
                </a:solidFill>
                <a:latin typeface="Tahoma"/>
              </a:rPr>
              <a:t>Третий уровень</a:t>
            </a:r>
            <a:endParaRPr/>
          </a:p>
          <a:p>
            <a:pPr lvl="2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Четвертый уровень</a:t>
            </a:r>
            <a:endParaRPr/>
          </a:p>
          <a:p>
            <a:pPr lvl="3">
              <a:buSzPct val="65000"/>
              <a:buFont typeface="Wingdings"/>
              <a:buChar char="n"/>
            </a:pPr>
            <a:r>
              <a:rPr lang="ru-RU" sz="2000">
                <a:solidFill>
                  <a:srgbClr val="ffffff"/>
                </a:solidFill>
                <a:latin typeface="Tahoma"/>
              </a:rPr>
              <a:t>Пятый уровень</a:t>
            </a:r>
            <a:endParaRPr/>
          </a:p>
        </p:txBody>
      </p:sp>
      <p:sp>
        <p:nvSpPr>
          <p:cNvPr id="23" name="TextShape 6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</p:spPr>
      </p:sp>
      <p:sp>
        <p:nvSpPr>
          <p:cNvPr id="24" name="TextShape 7"/>
          <p:cNvSpPr txBox="1"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</p:spPr>
      </p:sp>
      <p:sp>
        <p:nvSpPr>
          <p:cNvPr id="25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bIns="45000" lIns="90000" rIns="90000" tIns="45000"/>
          <a:p>
            <a:fld id="{E131C1B1-C141-41B1-81E1-81512181C111}" type="slidenum">
              <a:rPr lang="ru-RU" sz="1400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6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149400" y="137160"/>
            <a:ext cx="8869320" cy="6583320"/>
          </a:xfrm>
          <a:prstGeom prst="rect">
            <a:avLst/>
          </a:prstGeom>
          <a:ln w="19080">
            <a:solidFill>
              <a:srgbClr val="cfc60d"/>
            </a:solidFill>
            <a:round/>
          </a:ln>
        </p:spPr>
      </p:sp>
      <p:sp>
        <p:nvSpPr>
          <p:cNvPr id="27" name="PlaceHolder 2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fefdfd"/>
                </a:solidFill>
                <a:latin typeface="Tw Cen M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ffffff"/>
                </a:solidFill>
                <a:latin typeface="Tw Cen MT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dfe6d0"/>
                </a:solidFill>
                <a:latin typeface="Tw Cen MT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•"/>
            </a:pPr>
            <a:r>
              <a:rPr lang="ru-RU" sz="1600">
                <a:solidFill>
                  <a:srgbClr val="dfe6d0"/>
                </a:solidFill>
                <a:latin typeface="Tw Cen MT"/>
              </a:rPr>
              <a:t>Пятый уровень</a:t>
            </a:r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48320" y="198108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ffffff"/>
                </a:solidFill>
                <a:latin typeface="Tw Cen MT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dfe6d0"/>
                </a:solidFill>
                <a:latin typeface="Tw Cen MT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•"/>
            </a:pPr>
            <a:r>
              <a:rPr lang="ru-RU" sz="1600">
                <a:solidFill>
                  <a:srgbClr val="dfe6d0"/>
                </a:solidFill>
                <a:latin typeface="Tw Cen MT"/>
              </a:rPr>
              <a:t>Пятый уровень</a:t>
            </a:r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ffffff"/>
                </a:solidFill>
                <a:latin typeface="Tw Cen MT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dfe6d0"/>
                </a:solidFill>
                <a:latin typeface="Tw Cen MT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•"/>
            </a:pPr>
            <a:r>
              <a:rPr lang="ru-RU" sz="1600">
                <a:solidFill>
                  <a:srgbClr val="dfe6d0"/>
                </a:solidFill>
                <a:latin typeface="Tw Cen MT"/>
              </a:rPr>
              <a:t>Пятый уровень</a:t>
            </a:r>
            <a:endParaRPr/>
          </a:p>
        </p:txBody>
      </p:sp>
      <p:sp>
        <p:nvSpPr>
          <p:cNvPr id="31" name="PlaceHolder 6"/>
          <p:cNvSpPr>
            <a:spLocks noGrp="1"/>
          </p:cNvSpPr>
          <p:nvPr>
            <p:ph type="body"/>
          </p:nvPr>
        </p:nvSpPr>
        <p:spPr>
          <a:xfrm>
            <a:off x="4648320" y="4114800"/>
            <a:ext cx="4038120" cy="1980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2400">
                <a:solidFill>
                  <a:srgbClr val="dfe6d0"/>
                </a:solidFill>
                <a:latin typeface="Tw Cen MT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ffffff"/>
                </a:solidFill>
                <a:latin typeface="Tw Cen MT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ru-RU" sz="2000">
                <a:solidFill>
                  <a:srgbClr val="dfe6d0"/>
                </a:solidFill>
                <a:latin typeface="Tw Cen MT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•"/>
            </a:pPr>
            <a:r>
              <a:rPr lang="ru-RU" sz="1600">
                <a:solidFill>
                  <a:srgbClr val="dfe6d0"/>
                </a:solidFill>
                <a:latin typeface="Tw Cen MT"/>
              </a:rPr>
              <a:t>Пятый уровень</a:t>
            </a:r>
            <a:endParaRPr/>
          </a:p>
        </p:txBody>
      </p:sp>
      <p:sp>
        <p:nvSpPr>
          <p:cNvPr id="32" name="TextShape 7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</p:spPr>
      </p:sp>
      <p:sp>
        <p:nvSpPr>
          <p:cNvPr id="33" name="TextShape 8"/>
          <p:cNvSpPr txBox="1"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</p:spPr>
      </p:sp>
      <p:sp>
        <p:nvSpPr>
          <p:cNvPr id="34" name="PlaceHolder 9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bIns="45000" lIns="90000" rIns="90000" tIns="45000"/>
          <a:p>
            <a:fld id="{D1A1C1C1-C1F1-4171-9191-D181C13141B1}" type="slidenum">
              <a:rPr lang="ru-RU" sz="120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fmla="val 3600" name="adj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</p:spPr>
      </p:sp>
      <p:sp>
        <p:nvSpPr>
          <p:cNvPr id="36" name="CustomShape 2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fmla="val 3600" name="adj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</p:spPr>
      </p:sp>
      <p:sp>
        <p:nvSpPr>
          <p:cNvPr id="37" name="PlaceHolder 3"/>
          <p:cNvSpPr>
            <a:spLocks noGrp="1"/>
          </p:cNvSpPr>
          <p:nvPr>
            <p:ph type="title"/>
          </p:nvPr>
        </p:nvSpPr>
        <p:spPr>
          <a:xfrm>
            <a:off x="4874040" y="338760"/>
            <a:ext cx="3812400" cy="2429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lang="ru-RU" sz="2800">
                <a:solidFill>
                  <a:srgbClr val="ffffff"/>
                </a:solidFill>
                <a:latin typeface="Candar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868280" y="2785680"/>
            <a:ext cx="3818160" cy="24210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ffffff"/>
                </a:solidFill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ffffff"/>
                </a:solidFill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Candara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Candara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000">
                <a:solidFill>
                  <a:srgbClr val="073e87"/>
                </a:solidFill>
                <a:latin typeface="Candara"/>
              </a:rPr>
              <a:t>19.11.13</a:t>
            </a:r>
            <a:endParaRPr/>
          </a:p>
        </p:txBody>
      </p:sp>
      <p:sp>
        <p:nvSpPr>
          <p:cNvPr id="40" name="TextShape 6"/>
          <p:cNvSpPr txBox="1"/>
          <p:nvPr/>
        </p:nvSpPr>
        <p:spPr>
          <a:xfrm>
            <a:off x="193680" y="6250320"/>
            <a:ext cx="3786480" cy="364680"/>
          </a:xfrm>
          <a:prstGeom prst="rect">
            <a:avLst/>
          </a:prstGeom>
        </p:spPr>
      </p:sp>
      <p:sp>
        <p:nvSpPr>
          <p:cNvPr id="41" name="PlaceHolder 7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bIns="45000" lIns="90000" rIns="90000" tIns="45000"/>
          <a:p>
            <a:fld id="{F1C18171-2121-4131-A141-6181C18151E1}" type="slidenum">
              <a:rPr lang="ru-RU" sz="1000">
                <a:solidFill>
                  <a:srgbClr val="073e87"/>
                </a:solidFill>
                <a:latin typeface="Candara"/>
              </a:rPr>
              <a:t>&lt;номер&gt;</a:t>
            </a:fld>
            <a:endParaRPr/>
          </a:p>
        </p:txBody>
      </p:sp>
      <p:sp>
        <p:nvSpPr>
          <p:cNvPr id="42" name="CustomShape 8"/>
          <p:cNvSpPr/>
          <p:nvPr/>
        </p:nvSpPr>
        <p:spPr>
          <a:xfrm>
            <a:off x="838080" y="1371600"/>
            <a:ext cx="3565800" cy="2925720"/>
          </a:xfrm>
          <a:prstGeom prst="roundRect">
            <a:avLst>
              <a:gd fmla="val 3600" name="adj"/>
            </a:avLst>
          </a:prstGeom>
          <a:solidFill>
            <a:srgbClr val="31b6fd"/>
          </a:solidFill>
        </p:spPr>
        <p:txBody>
          <a:bodyPr bIns="45000" lIns="90000" rIns="90000" tIns="45000"/>
          <a:p>
            <a:r>
              <a:rPr lang="ru-RU" sz="3200">
                <a:solidFill>
                  <a:srgbClr val="ffffff"/>
                </a:solidFill>
                <a:latin typeface="Candara"/>
              </a:rPr>
              <a:t>Вставка рисунка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49400" y="137160"/>
            <a:ext cx="8869320" cy="6583320"/>
          </a:xfrm>
          <a:prstGeom prst="rect">
            <a:avLst/>
          </a:prstGeom>
          <a:ln w="19080">
            <a:solidFill>
              <a:srgbClr val="cfc60d"/>
            </a:solidFill>
            <a:round/>
          </a:ln>
        </p:spPr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fefdfd"/>
                </a:solidFill>
                <a:latin typeface="Tw Cen M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5" name="TextShape 3"/>
          <p:cNvSpPr txBox="1"/>
          <p:nvPr/>
        </p:nvSpPr>
        <p:spPr>
          <a:xfrm>
            <a:off x="457200" y="6312240"/>
            <a:ext cx="2133360" cy="364680"/>
          </a:xfrm>
          <a:prstGeom prst="rect">
            <a:avLst/>
          </a:prstGeom>
        </p:spPr>
      </p:sp>
      <p:sp>
        <p:nvSpPr>
          <p:cNvPr id="46" name="TextShape 4"/>
          <p:cNvSpPr txBox="1"/>
          <p:nvPr/>
        </p:nvSpPr>
        <p:spPr>
          <a:xfrm>
            <a:off x="2831040" y="6312240"/>
            <a:ext cx="3481560" cy="364680"/>
          </a:xfrm>
          <a:prstGeom prst="rect">
            <a:avLst/>
          </a:prstGeom>
        </p:spPr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31224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1181E181-9161-41A1-A151-1181019101C1}" type="slidenum">
              <a:rPr lang="ru-RU" sz="1200">
                <a:solidFill>
                  <a:srgbClr val="ffffff"/>
                </a:solidFill>
                <a:latin typeface="Tw Cen MT"/>
              </a:rPr>
              <a:t>&lt;номер&gt;</a:t>
            </a:fld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/>
          </p:nvPr>
        </p:nvSpPr>
        <p:spPr>
          <a:xfrm>
            <a:off x="6437520" y="595188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404040"/>
                </a:solidFill>
                <a:latin typeface="Verdana"/>
              </a:rPr>
              <a:t>19.11.13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1180800" y="5951880"/>
            <a:ext cx="5256000" cy="364680"/>
          </a:xfrm>
          <a:prstGeom prst="rect">
            <a:avLst/>
          </a:prstGeom>
        </p:spPr>
      </p:sp>
      <p:sp>
        <p:nvSpPr>
          <p:cNvPr id="51" name="PlaceHolder 3"/>
          <p:cNvSpPr>
            <a:spLocks noGrp="1"/>
          </p:cNvSpPr>
          <p:nvPr>
            <p:ph type="sldNum"/>
          </p:nvPr>
        </p:nvSpPr>
        <p:spPr>
          <a:xfrm>
            <a:off x="572760" y="5951880"/>
            <a:ext cx="608040" cy="364680"/>
          </a:xfrm>
          <a:prstGeom prst="rect">
            <a:avLst/>
          </a:prstGeom>
        </p:spPr>
        <p:txBody>
          <a:bodyPr bIns="45000" lIns="90000" rIns="90000" tIns="45000"/>
          <a:p>
            <a:fld id="{11612181-D191-41F1-9131-B13191B1C191}" type="slidenum">
              <a:rPr lang="ru-RU">
                <a:solidFill>
                  <a:srgbClr val="404040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4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hyperlink" Target="http://gidonlinekino.com/2011/03/avatar/" TargetMode="External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720000" y="1050480"/>
            <a:ext cx="784836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6000">
                <a:solidFill>
                  <a:srgbClr val="00b050"/>
                </a:solidFill>
                <a:latin typeface="Verdana"/>
              </a:rPr>
              <a:t>Жизненные формы животных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1343160" y="5438880"/>
            <a:ext cx="7116840" cy="86112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 sz="2000">
                <a:solidFill>
                  <a:srgbClr val="404040"/>
                </a:solidFill>
              </a:rPr>
              <a:t>Урок экологии 7 класс</a:t>
            </a:r>
            <a:endParaRPr/>
          </a:p>
          <a:p>
            <a:pPr algn="r"/>
            <a:r>
              <a:rPr lang="ru-RU" sz="2000">
                <a:solidFill>
                  <a:srgbClr val="404040"/>
                </a:solidFill>
              </a:rPr>
              <a:t>Учитель Бесстрашнова Н.А.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38800" y="180000"/>
            <a:ext cx="3481200" cy="1112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0000"/>
                </a:solidFill>
                <a:latin typeface="Candara"/>
              </a:rPr>
              <a:t>Виды бентоса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0" y="620640"/>
            <a:ext cx="4176000" cy="10076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 sz="3200">
                <a:solidFill>
                  <a:srgbClr val="000000"/>
                </a:solidFill>
                <a:latin typeface="Candara"/>
              </a:rPr>
              <a:t>Прикрепленные ко дну </a:t>
            </a:r>
            <a:endParaRPr/>
          </a:p>
        </p:txBody>
      </p:sp>
      <p:pic>
        <p:nvPicPr>
          <p:cNvPr descr="" id="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9640" y="1628640"/>
            <a:ext cx="3985200" cy="2987280"/>
          </a:xfrm>
          <a:prstGeom prst="rect">
            <a:avLst/>
          </a:prstGeom>
        </p:spPr>
      </p:pic>
      <p:pic>
        <p:nvPicPr>
          <p:cNvPr descr="" id="8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00" y="1626480"/>
            <a:ext cx="4079520" cy="2989440"/>
          </a:xfrm>
          <a:prstGeom prst="rect">
            <a:avLst/>
          </a:prstGeom>
        </p:spPr>
      </p:pic>
      <p:pic>
        <p:nvPicPr>
          <p:cNvPr descr="" id="8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01320" y="4684320"/>
            <a:ext cx="3047400" cy="1923480"/>
          </a:xfrm>
          <a:prstGeom prst="rect">
            <a:avLst/>
          </a:prstGeom>
        </p:spPr>
      </p:pic>
    </p:spTree>
  </p:cSld>
  <p:timing>
    <p:tnLst>
      <p:par>
        <p:cTn dur="indefinite" id="139" nodeType="tmRoot" restart="never">
          <p:childTnLst>
            <p:seq>
              <p:cTn id="1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95640" y="332640"/>
            <a:ext cx="3481200" cy="1112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0000"/>
                </a:solidFill>
                <a:latin typeface="Candara"/>
              </a:rPr>
              <a:t>Виды бентоса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3996000" y="620640"/>
            <a:ext cx="4752000" cy="10076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 sz="3200">
                <a:solidFill>
                  <a:srgbClr val="000000"/>
                </a:solidFill>
                <a:latin typeface="Candara"/>
              </a:rPr>
              <a:t>Организмы то лежащие, то плавающие 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917000"/>
            <a:ext cx="4341240" cy="2952000"/>
          </a:xfrm>
          <a:prstGeom prst="rect">
            <a:avLst/>
          </a:prstGeom>
        </p:spPr>
      </p:pic>
      <p:pic>
        <p:nvPicPr>
          <p:cNvPr descr="" id="8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3423960"/>
            <a:ext cx="4366440" cy="3024000"/>
          </a:xfrm>
          <a:prstGeom prst="rect">
            <a:avLst/>
          </a:prstGeom>
        </p:spPr>
      </p:pic>
    </p:spTree>
  </p:cSld>
  <p:timing>
    <p:tnLst>
      <p:par>
        <p:cTn dur="indefinite" id="141" nodeType="tmRoot" restart="never">
          <p:childTnLst>
            <p:seq>
              <p:cTn id="1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95640" y="332640"/>
            <a:ext cx="4284360" cy="1112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latin typeface="Candara"/>
              </a:rPr>
              <a:t>Виды бентоса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3780000" y="1080000"/>
            <a:ext cx="5184000" cy="10076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 sz="2800">
                <a:solidFill>
                  <a:srgbClr val="000000"/>
                </a:solidFill>
                <a:latin typeface="Candara"/>
              </a:rPr>
              <a:t>Организмы, закапывающиеся в грунт</a:t>
            </a:r>
            <a:endParaRPr/>
          </a:p>
        </p:txBody>
      </p:sp>
      <p:pic>
        <p:nvPicPr>
          <p:cNvPr descr="" id="9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42240" y="2997000"/>
            <a:ext cx="3289320" cy="3250800"/>
          </a:xfrm>
          <a:prstGeom prst="rect">
            <a:avLst/>
          </a:prstGeom>
        </p:spPr>
      </p:pic>
      <p:pic>
        <p:nvPicPr>
          <p:cNvPr descr="" id="9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2421000"/>
            <a:ext cx="4374360" cy="3124440"/>
          </a:xfrm>
          <a:prstGeom prst="rect">
            <a:avLst/>
          </a:prstGeom>
        </p:spPr>
      </p:pic>
      <p:pic>
        <p:nvPicPr>
          <p:cNvPr descr="" id="9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19760" y="1497960"/>
            <a:ext cx="1934280" cy="1287000"/>
          </a:xfrm>
          <a:prstGeom prst="rect">
            <a:avLst/>
          </a:prstGeom>
        </p:spPr>
      </p:pic>
    </p:spTree>
  </p:cSld>
  <p:timing>
    <p:tnLst>
      <p:par>
        <p:cTn dur="indefinite" id="143" nodeType="tmRoot" restart="never">
          <p:childTnLst>
            <p:seq>
              <p:cTn id="1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400" y="3285000"/>
            <a:ext cx="4545360" cy="3404520"/>
          </a:xfrm>
          <a:prstGeom prst="rect">
            <a:avLst/>
          </a:prstGeom>
        </p:spPr>
      </p:pic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676306"/>
                </a:solidFill>
                <a:latin typeface="Tw Cen MT"/>
              </a:rPr>
              <a:t>Полуводные животные</a:t>
            </a:r>
            <a:endParaRPr/>
          </a:p>
        </p:txBody>
      </p:sp>
      <p:pic>
        <p:nvPicPr>
          <p:cNvPr descr="" id="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061000"/>
            <a:ext cx="4518000" cy="3384000"/>
          </a:xfrm>
          <a:prstGeom prst="rect">
            <a:avLst/>
          </a:prstGeom>
        </p:spPr>
      </p:pic>
    </p:spTree>
  </p:cSld>
  <p:timing>
    <p:tnLst>
      <p:par>
        <p:cTn dur="indefinite" id="145" nodeType="tmRoot" restart="never">
          <p:childTnLst>
            <p:seq>
              <p:cTn id="1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320040"/>
            <a:ext cx="4183200" cy="6060960"/>
          </a:xfrm>
          <a:prstGeom prst="rect">
            <a:avLst/>
          </a:prstGeom>
        </p:spPr>
      </p:pic>
      <p:pic>
        <p:nvPicPr>
          <p:cNvPr descr="" id="9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00" y="2142360"/>
            <a:ext cx="4420800" cy="25920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260640"/>
            <a:ext cx="8532000" cy="63990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2a9224"/>
                </a:solidFill>
                <a:latin typeface="Verdana"/>
              </a:rPr>
              <a:t>Что такое жизненная форма животного?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467640" y="1929960"/>
            <a:ext cx="7992360" cy="344196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 sz="4400">
                <a:solidFill>
                  <a:srgbClr val="000000"/>
                </a:solidFill>
                <a:latin typeface="Times New Roman"/>
              </a:rPr>
              <a:t>Жизненная форма животного – </a:t>
            </a:r>
            <a:r>
              <a:rPr lang="ru-RU" sz="4400">
                <a:solidFill>
                  <a:srgbClr val="000000"/>
                </a:solidFill>
                <a:latin typeface="Times New Roman"/>
              </a:rPr>
              <a:t>это внешний облик организма, в котором отражается его приспособленность к условиям внешней среды</a:t>
            </a:r>
            <a:endParaRPr/>
          </a:p>
        </p:txBody>
      </p:sp>
    </p:spTree>
  </p:cSld>
  <p:timing>
    <p:tnLst>
      <p:par>
        <p:cTn dur="indefinite" id="147" nodeType="tmRoot" restart="never">
          <p:childTnLst>
            <p:seq>
              <p:cTn id="1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3640" y="260640"/>
            <a:ext cx="8496720" cy="1656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404040"/>
                </a:solidFill>
                <a:latin typeface="Verdana"/>
              </a:rPr>
              <a:t>СВЕТИЛЬНИК ЭЙВА 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– возможно ли существование подобной жизненной формы в воздушной среде?</a:t>
            </a:r>
            <a:endParaRPr/>
          </a:p>
        </p:txBody>
      </p:sp>
      <p:pic>
        <p:nvPicPr>
          <p:cNvPr descr="" id="10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132000" y="1917000"/>
            <a:ext cx="5714640" cy="2980800"/>
          </a:xfrm>
          <a:prstGeom prst="rect">
            <a:avLst/>
          </a:prstGeom>
        </p:spPr>
      </p:pic>
      <p:pic>
        <p:nvPicPr>
          <p:cNvPr descr="" id="1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3861000"/>
            <a:ext cx="3456000" cy="2786400"/>
          </a:xfrm>
          <a:prstGeom prst="rect">
            <a:avLst/>
          </a:prstGeom>
        </p:spPr>
      </p:pic>
      <p:sp>
        <p:nvSpPr>
          <p:cNvPr id="105" name="CustomShape 2"/>
          <p:cNvSpPr/>
          <p:nvPr/>
        </p:nvSpPr>
        <p:spPr>
          <a:xfrm>
            <a:off x="7118640" y="6284520"/>
            <a:ext cx="1728000" cy="36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Verdana"/>
                <a:hlinkClick r:id="rId3"/>
              </a:rPr>
              <a:t>46.00</a:t>
            </a:r>
            <a:endParaRPr/>
          </a:p>
        </p:txBody>
      </p:sp>
    </p:spTree>
  </p:cSld>
  <p:timing>
    <p:tnLst>
      <p:par>
        <p:cTn dur="indefinite" id="149" nodeType="tmRoot" restart="never">
          <p:childTnLst>
            <p:seq>
              <p:cTn id="1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80000" y="335880"/>
            <a:ext cx="7124760" cy="9241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404040"/>
                </a:solidFill>
                <a:latin typeface="Verdana"/>
              </a:rPr>
              <a:t>Лабораторная работа </a:t>
            </a:r>
            <a:r>
              <a:rPr b="1" lang="ru-RU" sz="36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600">
                <a:solidFill>
                  <a:srgbClr val="404040"/>
                </a:solidFill>
                <a:latin typeface="Verdana"/>
              </a:rPr>
              <a:t>«Жизненные формы животных»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180000" y="5414760"/>
            <a:ext cx="8640720" cy="1065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0000"/>
                </a:solidFill>
                <a:latin typeface="Verdana"/>
              </a:rPr>
              <a:t>Вывод: </a:t>
            </a:r>
            <a:r>
              <a:rPr lang="ru-RU" sz="3200">
                <a:solidFill>
                  <a:srgbClr val="000000"/>
                </a:solidFill>
                <a:latin typeface="Verdana"/>
              </a:rPr>
              <a:t>назовите факторы от которых зависят жизненные формы животных</a:t>
            </a:r>
            <a:endParaRPr/>
          </a:p>
        </p:txBody>
      </p:sp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7800" y="2160000"/>
            <a:ext cx="8242200" cy="2971800"/>
          </a:xfrm>
          <a:prstGeom prst="rect">
            <a:avLst/>
          </a:prstGeom>
        </p:spPr>
      </p:pic>
    </p:spTree>
  </p:cSld>
  <p:timing>
    <p:tnLst>
      <p:par>
        <p:cTn dur="indefinite" id="151" nodeType="tmRoot" restart="never">
          <p:childTnLst>
            <p:seq>
              <p:cTn id="15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000" y="1595880"/>
            <a:ext cx="8280720" cy="924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 u="sng">
                <a:solidFill>
                  <a:srgbClr val="2a9224"/>
                </a:solidFill>
                <a:latin typeface="Verdana"/>
              </a:rPr>
              <a:t>Чисто водные: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a) нектон, б) планктон, в) бентос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Полуводные: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а) ныряющие, б) неныряющие, 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в) лишь добывающие из воды пищу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395640" y="692640"/>
            <a:ext cx="8455680" cy="577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334117"/>
                </a:solidFill>
                <a:latin typeface="Verdana"/>
              </a:rPr>
              <a:t>Плавающие формы животных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251640" y="188640"/>
            <a:ext cx="8280720" cy="6480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404040"/>
                </a:solidFill>
                <a:latin typeface="Verdana"/>
              </a:rPr>
              <a:t>Наземные формы  животных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Не делающие нор: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a) бегающие, б) прыгающие, 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в) ползающие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Делающие норы: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a) бегающие, б) прыгающие, 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в) ползающие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Роющие формы  животных: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а)Абсолютные землерои (всю жизнь проводящие под землей)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б)Относительные землерои (выходящие на поверхность)</a:t>
            </a:r>
            <a:r>
              <a:rPr b="1" i="1" lang="ru-RU" sz="3200">
                <a:solidFill>
                  <a:srgbClr val="404040"/>
                </a:solidFill>
                <a:latin typeface="Verdana"/>
              </a:rPr>
              <a:t> 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Животные скал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23640" y="188640"/>
            <a:ext cx="8352720" cy="6480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 u="sng">
                <a:solidFill>
                  <a:srgbClr val="2a9224"/>
                </a:solidFill>
                <a:latin typeface="Verdana"/>
              </a:rPr>
              <a:t>Древесные лазающие формы  животных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a) не сходящие с деревьев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б) лишь лазающие по деревьям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Воздушные формы</a:t>
            </a:r>
            <a:r>
              <a:rPr b="1" lang="ru-RU" sz="3200" u="sng">
                <a:solidFill>
                  <a:srgbClr val="2a9224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a)добывающие пищу в воздухе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б) высматривающие пищу с воздуха</a:t>
            </a:r>
            <a:r>
              <a:rPr lang="ru-RU" sz="3200">
                <a:solidFill>
                  <a:srgbClr val="404040"/>
                </a:solidFill>
                <a:latin typeface="Verdana"/>
              </a:rPr>
              <a:t>
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3366"/>
                </a:solidFill>
                <a:latin typeface="Tahoma"/>
              </a:rPr>
              <a:t>Нектон</a:t>
            </a:r>
            <a:endParaRPr/>
          </a:p>
        </p:txBody>
      </p:sp>
      <p:pic>
        <p:nvPicPr>
          <p:cNvPr descr="" id="61" name="Picture 19"/>
          <p:cNvPicPr/>
          <p:nvPr/>
        </p:nvPicPr>
        <p:blipFill>
          <a:blip r:embed="rId1"/>
          <a:stretch>
            <a:fillRect/>
          </a:stretch>
        </p:blipFill>
        <p:spPr>
          <a:xfrm>
            <a:off x="7192800" y="3068640"/>
            <a:ext cx="1950840" cy="1423800"/>
          </a:xfrm>
          <a:prstGeom prst="rect">
            <a:avLst/>
          </a:prstGeom>
        </p:spPr>
      </p:pic>
      <p:pic>
        <p:nvPicPr>
          <p:cNvPr descr="" id="62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360" y="1557360"/>
            <a:ext cx="2857320" cy="3809520"/>
          </a:xfrm>
          <a:prstGeom prst="rect">
            <a:avLst/>
          </a:prstGeom>
        </p:spPr>
      </p:pic>
      <p:pic>
        <p:nvPicPr>
          <p:cNvPr descr="" id="63" name="Picture 0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640" y="5157720"/>
            <a:ext cx="1904760" cy="1428480"/>
          </a:xfrm>
          <a:prstGeom prst="rect">
            <a:avLst/>
          </a:prstGeom>
        </p:spPr>
      </p:pic>
      <p:pic>
        <p:nvPicPr>
          <p:cNvPr descr="" id="64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421000"/>
            <a:ext cx="3809520" cy="266652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dur="indefinite" id="10" nodeType="mainSeq">
                <p:childTnLst>
                  <p:par>
                    <p:cTn fill="hold" id="11" nodeType="clickEffect">
                      <p:stCondLst>
                        <p:cond delay="0"/>
                      </p:stCondLst>
                      <p:childTnLst>
                        <p:par>
                          <p:cTn fill="hold" id="1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1000" fill="freeze" id="1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1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2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2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3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500" fill="freeze" id="3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3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4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4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e5ffff"/>
                </a:solidFill>
                <a:latin typeface="Tahoma"/>
              </a:rPr>
              <a:t>Глубинные формы</a:t>
            </a:r>
            <a:endParaRPr/>
          </a:p>
        </p:txBody>
      </p:sp>
      <p:pic>
        <p:nvPicPr>
          <p:cNvPr descr="" id="66" name="Picture 13"/>
          <p:cNvPicPr/>
          <p:nvPr/>
        </p:nvPicPr>
        <p:blipFill>
          <a:blip r:embed="rId1"/>
          <a:stretch>
            <a:fillRect/>
          </a:stretch>
        </p:blipFill>
        <p:spPr>
          <a:xfrm>
            <a:off x="2987640" y="1628640"/>
            <a:ext cx="2257200" cy="3571560"/>
          </a:xfrm>
          <a:prstGeom prst="rect">
            <a:avLst/>
          </a:prstGeom>
        </p:spPr>
      </p:pic>
      <p:pic>
        <p:nvPicPr>
          <p:cNvPr descr="" id="67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020000" y="4941720"/>
            <a:ext cx="1923840" cy="1428480"/>
          </a:xfrm>
          <a:prstGeom prst="rect">
            <a:avLst/>
          </a:prstGeom>
        </p:spPr>
      </p:pic>
      <p:pic>
        <p:nvPicPr>
          <p:cNvPr descr="" id="68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720" y="1484280"/>
            <a:ext cx="1955520" cy="4444560"/>
          </a:xfrm>
          <a:prstGeom prst="rect">
            <a:avLst/>
          </a:prstGeom>
        </p:spPr>
      </p:pic>
      <p:sp>
        <p:nvSpPr>
          <p:cNvPr id="69" name="CustomShape 2"/>
          <p:cNvSpPr/>
          <p:nvPr/>
        </p:nvSpPr>
        <p:spPr>
          <a:xfrm>
            <a:off x="3492360" y="5241960"/>
            <a:ext cx="3311280" cy="16149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e5ffff"/>
                </a:solidFill>
                <a:latin typeface="Tahoma"/>
              </a:rPr>
              <a:t>Глубоководные рыбы – жадные хищники, обладающие внушительными челюстями</a:t>
            </a:r>
            <a:endParaRPr/>
          </a:p>
        </p:txBody>
      </p:sp>
    </p:spTree>
  </p:cSld>
  <p:timing>
    <p:tnLst>
      <p:par>
        <p:cTn dur="indefinite" id="48" nodeType="tmRoot" restart="never">
          <p:childTnLst>
            <p:seq>
              <p:cTn dur="indefinite" id="49" nodeType="mainSeq">
                <p:childTnLst>
                  <p:par>
                    <p:cTn fill="hold" id="50" nodeType="clickEffect">
                      <p:stCondLst>
                        <p:cond delay="0"/>
                      </p:stCondLst>
                      <p:childTnLst>
                        <p:par>
                          <p:cTn fill="hold" id="5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5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5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fill="hold" id="58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500" fill="freeze" id="6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fill="hold" id="62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500" fill="freeze" id="6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fill="hold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6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70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2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3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7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76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500" fill="freeze" id="7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fill="hold" id="80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2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3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8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86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8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9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9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fill="hold" id="9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9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755640" y="404640"/>
            <a:ext cx="5554440" cy="791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1d3641"/>
                </a:solidFill>
                <a:latin typeface="Tw Cen MT"/>
              </a:rPr>
              <a:t>Планктон</a:t>
            </a:r>
            <a:endParaRPr/>
          </a:p>
        </p:txBody>
      </p:sp>
      <p:pic>
        <p:nvPicPr>
          <p:cNvPr descr="" id="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76720" y="4581360"/>
            <a:ext cx="2079360" cy="1980720"/>
          </a:xfrm>
          <a:prstGeom prst="rect">
            <a:avLst/>
          </a:prstGeom>
        </p:spPr>
      </p:pic>
      <p:sp>
        <p:nvSpPr>
          <p:cNvPr id="72" name="CustomShape 2"/>
          <p:cNvSpPr/>
          <p:nvPr/>
        </p:nvSpPr>
        <p:spPr>
          <a:xfrm>
            <a:off x="251640" y="3630240"/>
            <a:ext cx="3059640" cy="3139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latin typeface="Tw Cen MT"/>
              </a:rPr>
              <a:t>Планктон – мельчайшие организмы, не способные перемещаться  в воде сами. Переносятся водными течениями.</a:t>
            </a:r>
            <a:endParaRPr/>
          </a:p>
          <a:p>
            <a:r>
              <a:rPr b="1" lang="ru-RU" sz="2000">
                <a:latin typeface="Tw Cen MT"/>
              </a:rPr>
              <a:t>Являются пищей для многих морских обитателей.</a:t>
            </a:r>
            <a:endParaRPr/>
          </a:p>
        </p:txBody>
      </p:sp>
    </p:spTree>
  </p:cSld>
  <p:timing>
    <p:tnLst>
      <p:par>
        <p:cTn dur="indefinite" id="95" nodeType="tmRoot" restart="never">
          <p:childTnLst>
            <p:seq>
              <p:cTn dur="indefinite" id="96" nodeType="mainSeq">
                <p:childTnLst>
                  <p:par>
                    <p:cTn fill="hold" id="97" nodeType="clickEffect">
                      <p:stCondLst>
                        <p:cond delay="0"/>
                      </p:stCondLst>
                      <p:childTnLst>
                        <p:par>
                          <p:cTn fill="hold" id="9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afterEffect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80" fill="freeze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822" fill="freeze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fill="freeze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fill="freeze" id="10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32" fill="freeze" id="105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64" fill="freeze" id="106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108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0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1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1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1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11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fill="hold" id="11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0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1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2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fill="hold" id="124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6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7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2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fill="hold" id="130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2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3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3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78800" y="180000"/>
            <a:ext cx="4741200" cy="1112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0000"/>
                </a:solidFill>
                <a:latin typeface="Candara"/>
              </a:rPr>
              <a:t>Виды</a:t>
            </a:r>
            <a:r>
              <a:rPr b="1" lang="ru-RU" sz="4400">
                <a:solidFill>
                  <a:srgbClr val="ffffff"/>
                </a:solidFill>
                <a:latin typeface="Candara"/>
              </a:rPr>
              <a:t> </a:t>
            </a:r>
            <a:r>
              <a:rPr b="1" lang="ru-RU" sz="4400">
                <a:solidFill>
                  <a:srgbClr val="000000"/>
                </a:solidFill>
                <a:latin typeface="Candara"/>
              </a:rPr>
              <a:t>бентоса</a:t>
            </a:r>
            <a:r>
              <a:rPr b="1" lang="ru-RU" sz="4400">
                <a:solidFill>
                  <a:srgbClr val="ffffff"/>
                </a:solidFill>
                <a:latin typeface="Candara"/>
              </a:rPr>
              <a:t>
</a:t>
            </a:r>
            <a:r>
              <a:rPr b="1" lang="ru-RU" sz="4400">
                <a:solidFill>
                  <a:srgbClr val="ffffff"/>
                </a:solidFill>
                <a:latin typeface="Candara"/>
              </a:rPr>
              <a:t>
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6266160" y="620640"/>
            <a:ext cx="2482200" cy="1007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0000"/>
                </a:solidFill>
                <a:latin typeface="Candara"/>
              </a:rPr>
              <a:t>Водоросли </a:t>
            </a:r>
            <a:endParaRPr/>
          </a:p>
        </p:txBody>
      </p:sp>
      <p:pic>
        <p:nvPicPr>
          <p:cNvPr descr="" id="7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5640" y="1240200"/>
            <a:ext cx="5904360" cy="4699800"/>
          </a:xfrm>
          <a:prstGeom prst="rect">
            <a:avLst/>
          </a:prstGeom>
        </p:spPr>
      </p:pic>
    </p:spTree>
  </p:cSld>
  <p:timing>
    <p:tnLst>
      <p:par>
        <p:cTn dur="indefinite" id="135" nodeType="tmRoot" restart="never">
          <p:childTnLst>
            <p:seq>
              <p:cTn id="1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40000" y="360000"/>
            <a:ext cx="3960000" cy="1112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000000"/>
                </a:solidFill>
                <a:latin typeface="Candara"/>
              </a:rPr>
              <a:t>Виды бентоса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4572000" y="620640"/>
            <a:ext cx="4176000" cy="100764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 sz="3200">
                <a:solidFill>
                  <a:srgbClr val="000000"/>
                </a:solidFill>
                <a:latin typeface="Candara"/>
              </a:rPr>
              <a:t>Передвигающиеся по дну </a:t>
            </a:r>
            <a:endParaRPr/>
          </a:p>
        </p:txBody>
      </p:sp>
      <p:pic>
        <p:nvPicPr>
          <p:cNvPr descr="" id="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628640"/>
            <a:ext cx="4884840" cy="3745080"/>
          </a:xfrm>
          <a:prstGeom prst="rect">
            <a:avLst/>
          </a:prstGeom>
        </p:spPr>
      </p:pic>
      <p:pic>
        <p:nvPicPr>
          <p:cNvPr descr="" id="7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4000" y="3141000"/>
            <a:ext cx="4608000" cy="3456000"/>
          </a:xfrm>
          <a:prstGeom prst="rect">
            <a:avLst/>
          </a:prstGeom>
        </p:spPr>
      </p:pic>
    </p:spTree>
  </p:cSld>
  <p:timing>
    <p:tnLst>
      <p:par>
        <p:cTn dur="indefinite" id="137" nodeType="tmRoot" restart="never">
          <p:childTnLst>
            <p:seq>
              <p:cTn id="1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